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50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E1F10-47A0-429A-9D78-ADC1765976CE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AEA17-5A2A-4DF1-B46F-21A470955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5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3578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7048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9936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6924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35629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7925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3401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430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8274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8233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5297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07DA-1316-4CC3-96F0-D482A1593FC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7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emf"/><Relationship Id="rId7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ertrade.ru/" TargetMode="External"/><Relationship Id="rId5" Type="http://schemas.openxmlformats.org/officeDocument/2006/relationships/image" Target="../media/image2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A25A927-3803-4703-97F4-B03FB990F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158572"/>
              </p:ext>
            </p:extLst>
          </p:nvPr>
        </p:nvGraphicFramePr>
        <p:xfrm>
          <a:off x="5463554" y="410658"/>
          <a:ext cx="2332036" cy="4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2586990" imgH="541401" progId="CorelDraw.Graphic.21">
                  <p:embed/>
                </p:oleObj>
              </mc:Choice>
              <mc:Fallback>
                <p:oleObj name="CorelDRAW" r:id="rId2" imgW="2586990" imgH="541401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63554" y="410658"/>
                        <a:ext cx="2332036" cy="4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85EC6D0-046E-4DF2-A92C-87813A2D9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78517"/>
              </p:ext>
            </p:extLst>
          </p:nvPr>
        </p:nvGraphicFramePr>
        <p:xfrm>
          <a:off x="7604775" y="5199210"/>
          <a:ext cx="1958655" cy="1335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245614" imgH="1532382" progId="CorelDraw.Graphic.21">
                  <p:embed/>
                </p:oleObj>
              </mc:Choice>
              <mc:Fallback>
                <p:oleObj name="CorelDRAW" r:id="rId4" imgW="2245614" imgH="1532382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04775" y="5199210"/>
                        <a:ext cx="1958655" cy="1335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797308D-9DE0-4DC8-8D65-B1DF0B9DD7F9}"/>
              </a:ext>
            </a:extLst>
          </p:cNvPr>
          <p:cNvSpPr/>
          <p:nvPr/>
        </p:nvSpPr>
        <p:spPr>
          <a:xfrm>
            <a:off x="329118" y="4881845"/>
            <a:ext cx="422265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latin typeface="Montserrat" panose="00000500000000000000" pitchFamily="2" charset="-52"/>
              </a:rPr>
              <a:t>Внимание! </a:t>
            </a:r>
            <a:r>
              <a:rPr lang="ru-RU" sz="1100" dirty="0">
                <a:latin typeface="Montserrat" panose="00000500000000000000" pitchFamily="2" charset="-52"/>
              </a:rPr>
              <a:t>Перед началом эксплуатации оборудования необходимо ознакомится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с вышеперечисленными документами. Приобретение и (или) использование оборудования означает согласие пользователя 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с условиями эксплуатации, технического обслуживания (ремонта) и правилами предоставления гарантии (изготовителя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и расширенной), приведенными на сайте: </a:t>
            </a:r>
          </a:p>
          <a:p>
            <a:pPr algn="just"/>
            <a:r>
              <a:rPr lang="en-US" sz="1100" dirty="0">
                <a:latin typeface="Montserrat" panose="00000500000000000000" pitchFamily="2" charset="-52"/>
                <a:hlinkClick r:id="rId6"/>
              </a:rPr>
              <a:t>www.mertrade.ru</a:t>
            </a:r>
            <a:r>
              <a:rPr lang="en-US" sz="1100" dirty="0">
                <a:latin typeface="Montserrat" panose="00000500000000000000" pitchFamily="2" charset="-52"/>
              </a:rPr>
              <a:t> 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4B65C0-677C-4F77-ADD8-87B760BB4EE7}"/>
              </a:ext>
            </a:extLst>
          </p:cNvPr>
          <p:cNvSpPr/>
          <p:nvPr/>
        </p:nvSpPr>
        <p:spPr>
          <a:xfrm>
            <a:off x="5008848" y="1367296"/>
            <a:ext cx="2850578" cy="131088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Паспорт</a:t>
            </a:r>
          </a:p>
          <a:p>
            <a:r>
              <a:rPr lang="ru-RU" sz="2000" b="1" dirty="0">
                <a:latin typeface="Montserrat" panose="00000500000000000000" pitchFamily="2" charset="-52"/>
              </a:rPr>
              <a:t>на </a:t>
            </a:r>
            <a:r>
              <a:rPr lang="en-US" sz="2000" b="1" dirty="0">
                <a:latin typeface="Montserrat" panose="00000500000000000000" pitchFamily="2" charset="-52"/>
              </a:rPr>
              <a:t>POS-</a:t>
            </a:r>
            <a:r>
              <a:rPr lang="ru-RU" sz="2000" b="1" dirty="0">
                <a:latin typeface="Montserrat" panose="00000500000000000000" pitchFamily="2" charset="-52"/>
              </a:rPr>
              <a:t>компьютер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558C32-8393-498C-B898-CB1C8ACBA700}"/>
              </a:ext>
            </a:extLst>
          </p:cNvPr>
          <p:cNvSpPr/>
          <p:nvPr/>
        </p:nvSpPr>
        <p:spPr>
          <a:xfrm>
            <a:off x="5008848" y="2022739"/>
            <a:ext cx="411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Montserrat" panose="00000500000000000000" pitchFamily="2" charset="-52"/>
              </a:rPr>
              <a:t>MPC-</a:t>
            </a:r>
            <a:r>
              <a:rPr lang="ru-RU" sz="2000" b="1" dirty="0">
                <a:latin typeface="Montserrat" panose="00000500000000000000" pitchFamily="2" charset="-52"/>
              </a:rPr>
              <a:t>0510 </a:t>
            </a:r>
            <a:r>
              <a:rPr lang="en-US" sz="2000" b="1" dirty="0">
                <a:latin typeface="Montserrat" panose="00000500000000000000" pitchFamily="2" charset="-52"/>
              </a:rPr>
              <a:t>Xi5</a:t>
            </a:r>
            <a:endParaRPr lang="ru-RU" sz="2000" b="1" dirty="0">
              <a:latin typeface="Montserrat" panose="00000500000000000000" pitchFamily="2" charset="-52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05F1B00D-B4E9-45ED-9F7F-50465143B2DF}"/>
              </a:ext>
            </a:extLst>
          </p:cNvPr>
          <p:cNvSpPr/>
          <p:nvPr/>
        </p:nvSpPr>
        <p:spPr>
          <a:xfrm>
            <a:off x="-86553" y="1194739"/>
            <a:ext cx="2850579" cy="828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latin typeface="Montserrat" panose="00000500000000000000" pitchFamily="2" charset="-52"/>
              </a:rPr>
              <a:t>WWW.MERTRADE.RU</a:t>
            </a:r>
            <a:endParaRPr lang="ru-RU" sz="1600" b="1" dirty="0">
              <a:latin typeface="Montserrat" panose="00000500000000000000" pitchFamily="2" charset="-52"/>
            </a:endParaRPr>
          </a:p>
          <a:p>
            <a:endParaRPr lang="ru-RU" sz="1600" b="1" dirty="0">
              <a:latin typeface="Futura_Book-Bold" pitchFamily="2" charset="0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4454A76C-77D5-454A-A3EC-232950678FD3}"/>
              </a:ext>
            </a:extLst>
          </p:cNvPr>
          <p:cNvSpPr/>
          <p:nvPr/>
        </p:nvSpPr>
        <p:spPr>
          <a:xfrm>
            <a:off x="661332" y="3132491"/>
            <a:ext cx="1354808" cy="414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Паспорт</a:t>
            </a:r>
          </a:p>
          <a:p>
            <a:endParaRPr lang="ru-RU" b="1" dirty="0">
              <a:latin typeface="Montserrat" panose="00000500000000000000" pitchFamily="2" charset="-52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3101E47-4ADC-4ABB-A4F0-497A77A6E2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90" y="6096000"/>
            <a:ext cx="2451539" cy="43897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A6EC599-1FF3-46FA-85BB-0CB81DB674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00" y="879917"/>
            <a:ext cx="952500" cy="9525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B594CB-4D1D-47FB-90FF-8D76883157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52" y="2678182"/>
            <a:ext cx="1186395" cy="118639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C840AC5-9EB8-4FEC-9744-E6E07A2636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66" y="2283426"/>
            <a:ext cx="2947532" cy="110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F5AEE7-0A9C-481C-8A82-83073F33BD25}"/>
              </a:ext>
            </a:extLst>
          </p:cNvPr>
          <p:cNvSpPr txBox="1"/>
          <p:nvPr/>
        </p:nvSpPr>
        <p:spPr>
          <a:xfrm>
            <a:off x="331325" y="265528"/>
            <a:ext cx="4956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1. Общие сведения об оборудовании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867C5-AD51-4D1F-AC65-093142C4A759}"/>
              </a:ext>
            </a:extLst>
          </p:cNvPr>
          <p:cNvSpPr txBox="1"/>
          <p:nvPr/>
        </p:nvSpPr>
        <p:spPr>
          <a:xfrm>
            <a:off x="331327" y="620815"/>
            <a:ext cx="422842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1.1 Происхождение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Китай</a:t>
            </a:r>
          </a:p>
          <a:p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1.2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Наименование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Машины вычислительные промышленные</a:t>
            </a:r>
            <a:r>
              <a:rPr lang="ru-RU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</a:p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3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Общие условия хранения продукции: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Рабочий диапазон температур от -20 до +55 °С. (оптимальная +5 до +20 °C) Срок хранения - до 10 лет при саморазряде порядка не более 2-2,5%</a:t>
            </a:r>
          </a:p>
          <a:p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AB3C2A-5F01-4D02-B00F-A2C52A1AAF55}"/>
              </a:ext>
            </a:extLst>
          </p:cNvPr>
          <p:cNvSpPr txBox="1"/>
          <p:nvPr/>
        </p:nvSpPr>
        <p:spPr>
          <a:xfrm>
            <a:off x="331325" y="3951102"/>
            <a:ext cx="2441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Futura_Book-Bold" pitchFamily="2" charset="0"/>
              </a:rPr>
              <a:t>3. </a:t>
            </a:r>
            <a:r>
              <a:rPr lang="ru-RU" sz="1600" b="1" dirty="0">
                <a:latin typeface="Futura_Book-Bold" pitchFamily="2" charset="0"/>
              </a:rPr>
              <a:t>Комплектность</a:t>
            </a:r>
          </a:p>
        </p:txBody>
      </p:sp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8EC128DC-D507-47BB-A855-D0639052E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14264"/>
              </p:ext>
            </p:extLst>
          </p:nvPr>
        </p:nvGraphicFramePr>
        <p:xfrm>
          <a:off x="331328" y="4332226"/>
          <a:ext cx="4230305" cy="205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479">
                  <a:extLst>
                    <a:ext uri="{9D8B030D-6E8A-4147-A177-3AD203B41FA5}">
                      <a16:colId xmlns:a16="http://schemas.microsoft.com/office/drawing/2014/main" val="1838015598"/>
                    </a:ext>
                  </a:extLst>
                </a:gridCol>
                <a:gridCol w="1186826">
                  <a:extLst>
                    <a:ext uri="{9D8B030D-6E8A-4147-A177-3AD203B41FA5}">
                      <a16:colId xmlns:a16="http://schemas.microsoft.com/office/drawing/2014/main" val="2264439847"/>
                    </a:ext>
                  </a:extLst>
                </a:gridCol>
              </a:tblGrid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Наименование изделия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7964"/>
                  </a:ext>
                </a:extLst>
              </a:tr>
              <a:tr h="413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POS-</a:t>
                      </a:r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компьютер</a:t>
                      </a:r>
                      <a:r>
                        <a:rPr lang="en-US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«M</a:t>
                      </a:r>
                      <a:r>
                        <a:rPr lang="en-US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– 0510 </a:t>
                      </a:r>
                      <a:r>
                        <a:rPr lang="en-US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Xi5</a:t>
                      </a:r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269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Блок питания 12В, 5А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46851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Комплект упаковки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2533"/>
                  </a:ext>
                </a:extLst>
              </a:tr>
              <a:tr h="2479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79522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Паспорт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09553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Гарантийный талон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47581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E93C01C2-D753-46B0-8F5D-09C0F0E1B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846903"/>
              </p:ext>
            </p:extLst>
          </p:nvPr>
        </p:nvGraphicFramePr>
        <p:xfrm>
          <a:off x="5346248" y="768949"/>
          <a:ext cx="4039071" cy="4964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7911">
                  <a:extLst>
                    <a:ext uri="{9D8B030D-6E8A-4147-A177-3AD203B41FA5}">
                      <a16:colId xmlns:a16="http://schemas.microsoft.com/office/drawing/2014/main" val="545801972"/>
                    </a:ext>
                  </a:extLst>
                </a:gridCol>
                <a:gridCol w="1450510">
                  <a:extLst>
                    <a:ext uri="{9D8B030D-6E8A-4147-A177-3AD203B41FA5}">
                      <a16:colId xmlns:a16="http://schemas.microsoft.com/office/drawing/2014/main" val="3433728663"/>
                    </a:ext>
                  </a:extLst>
                </a:gridCol>
                <a:gridCol w="1210650">
                  <a:extLst>
                    <a:ext uri="{9D8B030D-6E8A-4147-A177-3AD203B41FA5}">
                      <a16:colId xmlns:a16="http://schemas.microsoft.com/office/drawing/2014/main" val="1810515643"/>
                    </a:ext>
                  </a:extLst>
                </a:gridCol>
              </a:tblGrid>
              <a:tr h="19084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Тип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POS-компьютер­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7754040"/>
                  </a:ext>
                </a:extLst>
              </a:tr>
              <a:tr h="16285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Применение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Коммерческий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5214672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Объем и тип оперативной памяти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Гб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DDR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1600 МГц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7058264"/>
                  </a:ext>
                </a:extLst>
              </a:tr>
              <a:tr h="16285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Процессор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Встроенный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  intel core I5-3320M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04020733"/>
                  </a:ext>
                </a:extLst>
              </a:tr>
              <a:tr h="28924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Модель материнской платы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HM-55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0703818"/>
                  </a:ext>
                </a:extLst>
              </a:tr>
              <a:tr h="16285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Графика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Intel® HD Graphics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4448517"/>
                  </a:ext>
                </a:extLst>
              </a:tr>
              <a:tr h="16285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Устройство хранения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SSD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Гб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5241501"/>
                  </a:ext>
                </a:extLst>
              </a:tr>
              <a:tr h="16285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Поддерживаемая ОС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Windows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7/8/10,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Linux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47870"/>
                  </a:ext>
                </a:extLst>
              </a:tr>
              <a:tr h="162852">
                <a:tc rowSpan="4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Разъемы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LAN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021813"/>
                  </a:ext>
                </a:extLst>
              </a:tr>
              <a:tr h="16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USB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</a:t>
                      </a:r>
                    </a:p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1-3.0</a:t>
                      </a: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090108"/>
                  </a:ext>
                </a:extLst>
              </a:tr>
              <a:tr h="433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COM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1048"/>
                  </a:ext>
                </a:extLst>
              </a:tr>
              <a:tr h="578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AUDIO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1-3.5 мм </a:t>
                      </a:r>
                    </a:p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для наушников        </a:t>
                      </a:r>
                    </a:p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1-3.5 мм </a:t>
                      </a:r>
                    </a:p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для микрофона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7617"/>
                  </a:ext>
                </a:extLst>
              </a:tr>
              <a:tr h="28924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Видеовыходы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VGA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HDMI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06722244"/>
                  </a:ext>
                </a:extLst>
              </a:tr>
              <a:tr h="16285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Питание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12В, 5А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960769"/>
                  </a:ext>
                </a:extLst>
              </a:tr>
              <a:tr h="16285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Размер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217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213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мм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76467476"/>
                  </a:ext>
                </a:extLst>
              </a:tr>
              <a:tr h="57849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Доп. опции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Wi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-F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модуль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(в комплект не входит)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18" marR="66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0396394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23B524D-1260-4EF0-A33F-44546D2DD931}"/>
              </a:ext>
            </a:extLst>
          </p:cNvPr>
          <p:cNvSpPr txBox="1"/>
          <p:nvPr/>
        </p:nvSpPr>
        <p:spPr>
          <a:xfrm>
            <a:off x="5288132" y="265528"/>
            <a:ext cx="2836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Futura_Book-Bold" pitchFamily="2" charset="0"/>
              </a:rPr>
              <a:t>4. Характеристики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C10B5-0015-4F0C-9199-D0DDB0425B8E}"/>
              </a:ext>
            </a:extLst>
          </p:cNvPr>
          <p:cNvSpPr txBox="1"/>
          <p:nvPr/>
        </p:nvSpPr>
        <p:spPr>
          <a:xfrm>
            <a:off x="331326" y="1953440"/>
            <a:ext cx="4487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150" dirty="0">
                <a:latin typeface="Montserrat" panose="00000500000000000000" pitchFamily="2" charset="-52"/>
              </a:rPr>
              <a:t>2.</a:t>
            </a:r>
            <a:r>
              <a:rPr lang="ru-RU" sz="1600" b="1" spc="-150" dirty="0">
                <a:latin typeface="Montserrat" panose="00000500000000000000" pitchFamily="2" charset="-52"/>
              </a:rPr>
              <a:t> Сведения об изготовителе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4D1157-A30C-4D2A-882F-F6344B2AD9D5}"/>
              </a:ext>
            </a:extLst>
          </p:cNvPr>
          <p:cNvSpPr txBox="1"/>
          <p:nvPr/>
        </p:nvSpPr>
        <p:spPr>
          <a:xfrm>
            <a:off x="331327" y="2253344"/>
            <a:ext cx="448720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2.1 Сведения об изготовителе:</a:t>
            </a:r>
          </a:p>
          <a:p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Formane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PC Co. LTD.2705#, East Block,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YiHai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Square, 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Chung Ye Road, Nanshan, Shenzhen,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Guandong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, China 518054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2.2</a:t>
            </a:r>
            <a:r>
              <a:rPr lang="ru-RU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Регистрационный номер декларации </a:t>
            </a: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 соответствии: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ЕАЭС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N RU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Д-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CN.HX37.Bb16329/20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2.3</a:t>
            </a:r>
            <a:r>
              <a:rPr lang="en-US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Организация уполномоченная принимать претензии на территории РФ: </a:t>
            </a:r>
          </a:p>
          <a:p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ООО «Унитэк»,107065 , г. Москва, ул. Курганская, дом 3, этаж 1, </a:t>
            </a:r>
            <a:r>
              <a:rPr lang="ru-RU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пом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XXXVIII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Ком.9 тел. 8-800-555-77-8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3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16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1723</TotalTime>
  <Words>346</Words>
  <Application>Microsoft Office PowerPoint</Application>
  <PresentationFormat>Лист A4 (210x297 мм)</PresentationFormat>
  <Paragraphs>75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Futura_Book-Bold</vt:lpstr>
      <vt:lpstr>Montserrat</vt:lpstr>
      <vt:lpstr>Times New Roman</vt:lpstr>
      <vt:lpstr>Тема Office</vt:lpstr>
      <vt:lpstr>CorelDRAW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Савицкий Никита Сергеевич</dc:creator>
  <cp:lastModifiedBy>Савицкий Никита Сергеевич</cp:lastModifiedBy>
  <cp:revision>57</cp:revision>
  <cp:lastPrinted>2020-11-30T14:03:34Z</cp:lastPrinted>
  <dcterms:created xsi:type="dcterms:W3CDTF">2019-09-19T14:27:41Z</dcterms:created>
  <dcterms:modified xsi:type="dcterms:W3CDTF">2021-06-23T10:15:53Z</dcterms:modified>
</cp:coreProperties>
</file>